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7" r:id="rId2"/>
    <p:sldId id="330" r:id="rId3"/>
    <p:sldId id="328" r:id="rId4"/>
    <p:sldId id="32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96" autoAdjust="0"/>
    <p:restoredTop sz="94660"/>
  </p:normalViewPr>
  <p:slideViewPr>
    <p:cSldViewPr snapToGrid="0">
      <p:cViewPr varScale="1">
        <p:scale>
          <a:sx n="95" d="100"/>
          <a:sy n="95" d="100"/>
        </p:scale>
        <p:origin x="1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gif>
</file>

<file path=ppt/media/image3.gif>
</file>

<file path=ppt/media/image4.png>
</file>

<file path=ppt/media/image5.jp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Running Max/min Filters</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running Max and min filters are the two extremes of the rank-order filters.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They are very effective in removing pepper noise and salt noise, respectively, from an image, but perform very poorly in removing mixed impulse noise, such as salt and pepper noise, since they tend to amplify the bright and dark regions of the image, respectively.</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either running Max or running min filtering on an image that has been corrupted by salt and pepper, salt or pepper noise.</a:t>
            </a:r>
          </a:p>
        </p:txBody>
      </p:sp>
      <p:sp>
        <p:nvSpPr>
          <p:cNvPr id="6" name="Τίτλος 1">
            <a:extLst>
              <a:ext uri="{FF2B5EF4-FFF2-40B4-BE49-F238E27FC236}">
                <a16:creationId xmlns:a16="http://schemas.microsoft.com/office/drawing/2014/main" id="{29A5C9F6-998F-4612-9D8C-6B0BFD50A43D}"/>
              </a:ext>
            </a:extLst>
          </p:cNvPr>
          <p:cNvSpPr>
            <a:spLocks noGrp="1"/>
          </p:cNvSpPr>
          <p:nvPr>
            <p:ph type="title"/>
          </p:nvPr>
        </p:nvSpPr>
        <p:spPr bwMode="auto">
          <a:xfrm>
            <a:off x="266605" y="151599"/>
            <a:ext cx="9073008" cy="88425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3405628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lnSpcReduction="10000"/>
          </a:bodyPr>
          <a:lstStyle/>
          <a:p>
            <a:pPr algn="just"/>
            <a:r>
              <a:rPr lang="en-US" sz="3000" dirty="0">
                <a:solidFill>
                  <a:schemeClr val="tx1"/>
                </a:solidFill>
                <a:cs typeface="Arial" panose="020B0604020202020204" pitchFamily="34" charset="0"/>
              </a:rPr>
              <a:t>Running Max/min Filters</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running Max filter window and applies running Max filtering to the image. It first finds the Max pixel value of the current window for each row and adds it to a temporary array. Then, it finds the Max value of the current window for each column of the temporary array and changes the value of the current center pixel to that value. It uses 0-padding in order to avoid the creation of black borders in the image.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the filtered image is returned and displayed alongside the noise one.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for the running min filter is identical, but it finds the minimum values instead of the Max ones.</a:t>
            </a:r>
          </a:p>
        </p:txBody>
      </p:sp>
      <p:sp>
        <p:nvSpPr>
          <p:cNvPr id="6" name="Τίτλος 1">
            <a:extLst>
              <a:ext uri="{FF2B5EF4-FFF2-40B4-BE49-F238E27FC236}">
                <a16:creationId xmlns:a16="http://schemas.microsoft.com/office/drawing/2014/main" id="{29A5C9F6-998F-4612-9D8C-6B0BFD50A43D}"/>
              </a:ext>
            </a:extLst>
          </p:cNvPr>
          <p:cNvSpPr>
            <a:spLocks noGrp="1"/>
          </p:cNvSpPr>
          <p:nvPr>
            <p:ph type="title"/>
          </p:nvPr>
        </p:nvSpPr>
        <p:spPr bwMode="auto">
          <a:xfrm>
            <a:off x="266605" y="151599"/>
            <a:ext cx="9073008" cy="88425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809650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Running Max/min Filters</a:t>
            </a: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0E954AF2-ABF0-4727-BB0E-8FFB3A0884F6}"/>
                  </a:ext>
                </a:extLst>
              </p:cNvPr>
              <p:cNvSpPr txBox="1"/>
              <p:nvPr/>
            </p:nvSpPr>
            <p:spPr>
              <a:xfrm>
                <a:off x="1296204" y="5429212"/>
                <a:ext cx="4257480" cy="1569660"/>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Max filter on an image corrupted by salt noise.</a:t>
                </a:r>
              </a:p>
              <a:p>
                <a:pPr algn="just"/>
                <a:endParaRPr lang="en-US" sz="2400" dirty="0">
                  <a:latin typeface="Arial" panose="020B0604020202020204" pitchFamily="34" charset="0"/>
                  <a:cs typeface="Arial" panose="020B0604020202020204" pitchFamily="34" charset="0"/>
                </a:endParaRPr>
              </a:p>
            </p:txBody>
          </p:sp>
        </mc:Choice>
        <mc:Fallback>
          <p:sp>
            <p:nvSpPr>
              <p:cNvPr id="10" name="TextBox 9">
                <a:extLst>
                  <a:ext uri="{FF2B5EF4-FFF2-40B4-BE49-F238E27FC236}">
                    <a16:creationId xmlns:a16="http://schemas.microsoft.com/office/drawing/2014/main" id="{0E954AF2-ABF0-4727-BB0E-8FFB3A0884F6}"/>
                  </a:ext>
                </a:extLst>
              </p:cNvPr>
              <p:cNvSpPr txBox="1">
                <a:spLocks noRot="1" noChangeAspect="1" noMove="1" noResize="1" noEditPoints="1" noAdjustHandles="1" noChangeArrowheads="1" noChangeShapeType="1" noTextEdit="1"/>
              </p:cNvSpPr>
              <p:nvPr/>
            </p:nvSpPr>
            <p:spPr>
              <a:xfrm>
                <a:off x="1296204" y="5429212"/>
                <a:ext cx="4257480" cy="1569660"/>
              </a:xfrm>
              <a:prstGeom prst="rect">
                <a:avLst/>
              </a:prstGeom>
              <a:blipFill>
                <a:blip r:embed="rId2"/>
                <a:stretch>
                  <a:fillRect l="-2292" t="-2724" r="-2149"/>
                </a:stretch>
              </a:blipFill>
            </p:spPr>
            <p:txBody>
              <a:bodyPr/>
              <a:lstStyle/>
              <a:p>
                <a:r>
                  <a:rPr lang="en-US">
                    <a:noFill/>
                  </a:rPr>
                  <a:t> </a:t>
                </a:r>
              </a:p>
            </p:txBody>
          </p:sp>
        </mc:Fallback>
      </mc:AlternateContent>
      <p:pic>
        <p:nvPicPr>
          <p:cNvPr id="6" name="Picture 5" descr="A picture containing text, child&#10;&#10;Description automatically generated">
            <a:extLst>
              <a:ext uri="{FF2B5EF4-FFF2-40B4-BE49-F238E27FC236}">
                <a16:creationId xmlns:a16="http://schemas.microsoft.com/office/drawing/2014/main" id="{692550CB-27F9-41D6-8CA6-0427D110DD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523" y="1633696"/>
            <a:ext cx="4692843" cy="3795516"/>
          </a:xfrm>
          <a:prstGeom prst="rect">
            <a:avLst/>
          </a:prstGeom>
        </p:spPr>
      </p:pic>
      <p:pic>
        <p:nvPicPr>
          <p:cNvPr id="8" name="Picture 7" descr="A picture containing text, person, child&#10;&#10;Description automatically generated">
            <a:extLst>
              <a:ext uri="{FF2B5EF4-FFF2-40B4-BE49-F238E27FC236}">
                <a16:creationId xmlns:a16="http://schemas.microsoft.com/office/drawing/2014/main" id="{63E4DC77-98ED-4292-B49B-7832A893D9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5817" y="1631758"/>
            <a:ext cx="4692843" cy="3799611"/>
          </a:xfrm>
          <a:prstGeom prst="rect">
            <a:avLst/>
          </a:prstGeom>
        </p:spPr>
      </p:pic>
      <p:sp>
        <p:nvSpPr>
          <p:cNvPr id="11" name="Τίτλος 1">
            <a:extLst>
              <a:ext uri="{FF2B5EF4-FFF2-40B4-BE49-F238E27FC236}">
                <a16:creationId xmlns:a16="http://schemas.microsoft.com/office/drawing/2014/main" id="{9D43B6E1-97A4-41F9-BF7E-FD063207952A}"/>
              </a:ext>
            </a:extLst>
          </p:cNvPr>
          <p:cNvSpPr>
            <a:spLocks noGrp="1"/>
          </p:cNvSpPr>
          <p:nvPr>
            <p:ph type="title"/>
          </p:nvPr>
        </p:nvSpPr>
        <p:spPr bwMode="auto">
          <a:xfrm>
            <a:off x="266605" y="151599"/>
            <a:ext cx="9073008" cy="88425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16B0E149-FD75-40D9-9940-8A1A0A6CDB10}"/>
                  </a:ext>
                </a:extLst>
              </p:cNvPr>
              <p:cNvSpPr txBox="1"/>
              <p:nvPr/>
            </p:nvSpPr>
            <p:spPr>
              <a:xfrm>
                <a:off x="7117253" y="5449959"/>
                <a:ext cx="4257479" cy="1569660"/>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min filter on an image corrupted by salt noise.</a:t>
                </a:r>
              </a:p>
              <a:p>
                <a:pPr algn="just"/>
                <a:endParaRPr lang="en-US" sz="2400" dirty="0">
                  <a:latin typeface="Arial" panose="020B0604020202020204" pitchFamily="34" charset="0"/>
                  <a:cs typeface="Arial" panose="020B0604020202020204" pitchFamily="34" charset="0"/>
                </a:endParaRPr>
              </a:p>
            </p:txBody>
          </p:sp>
        </mc:Choice>
        <mc:Fallback>
          <p:sp>
            <p:nvSpPr>
              <p:cNvPr id="12" name="TextBox 11">
                <a:extLst>
                  <a:ext uri="{FF2B5EF4-FFF2-40B4-BE49-F238E27FC236}">
                    <a16:creationId xmlns:a16="http://schemas.microsoft.com/office/drawing/2014/main" id="{16B0E149-FD75-40D9-9940-8A1A0A6CDB10}"/>
                  </a:ext>
                </a:extLst>
              </p:cNvPr>
              <p:cNvSpPr txBox="1">
                <a:spLocks noRot="1" noChangeAspect="1" noMove="1" noResize="1" noEditPoints="1" noAdjustHandles="1" noChangeArrowheads="1" noChangeShapeType="1" noTextEdit="1"/>
              </p:cNvSpPr>
              <p:nvPr/>
            </p:nvSpPr>
            <p:spPr>
              <a:xfrm>
                <a:off x="7117253" y="5449959"/>
                <a:ext cx="4257479" cy="1569660"/>
              </a:xfrm>
              <a:prstGeom prst="rect">
                <a:avLst/>
              </a:prstGeom>
              <a:blipFill>
                <a:blip r:embed="rId5"/>
                <a:stretch>
                  <a:fillRect l="-2292" t="-2713" r="-2149"/>
                </a:stretch>
              </a:blipFill>
            </p:spPr>
            <p:txBody>
              <a:bodyPr/>
              <a:lstStyle/>
              <a:p>
                <a:r>
                  <a:rPr lang="en-US">
                    <a:noFill/>
                  </a:rPr>
                  <a:t> </a:t>
                </a:r>
              </a:p>
            </p:txBody>
          </p:sp>
        </mc:Fallback>
      </mc:AlternateContent>
    </p:spTree>
    <p:extLst>
      <p:ext uri="{BB962C8B-B14F-4D97-AF65-F5344CB8AC3E}">
        <p14:creationId xmlns:p14="http://schemas.microsoft.com/office/powerpoint/2010/main" val="252800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dirty="0">
                <a:solidFill>
                  <a:schemeClr val="tx1"/>
                </a:solidFill>
                <a:cs typeface="Arial" panose="020B0604020202020204" pitchFamily="34" charset="0"/>
              </a:rPr>
              <a:t>Running Max/</a:t>
            </a:r>
            <a:r>
              <a:rPr lang="en-US" sz="3000">
                <a:solidFill>
                  <a:schemeClr val="tx1"/>
                </a:solidFill>
                <a:cs typeface="Arial" panose="020B0604020202020204" pitchFamily="34" charset="0"/>
              </a:rPr>
              <a:t>min Filters</a:t>
            </a:r>
            <a:endParaRPr lang="en-US" sz="3000" dirty="0">
              <a:solidFill>
                <a:schemeClr val="tx1"/>
              </a:solidFill>
              <a:cs typeface="Arial" panose="020B0604020202020204" pitchFamily="34" charset="0"/>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EDEB522-DF1C-4305-8734-73449199C76B}"/>
                  </a:ext>
                </a:extLst>
              </p:cNvPr>
              <p:cNvSpPr txBox="1"/>
              <p:nvPr/>
            </p:nvSpPr>
            <p:spPr>
              <a:xfrm>
                <a:off x="1881749" y="5441631"/>
                <a:ext cx="7817055"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Max (middle) and a </a:t>
                </a:r>
                <a14:m>
                  <m:oMath xmlns:m="http://schemas.openxmlformats.org/officeDocument/2006/math">
                    <m:r>
                      <a:rPr lang="en-US" sz="2400" i="1">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min filter (right) on an image corrupted by pepper noise (left).</a:t>
                </a:r>
              </a:p>
              <a:p>
                <a:endParaRPr lang="en-US" sz="2400" dirty="0">
                  <a:latin typeface="Arial" panose="020B0604020202020204" pitchFamily="34" charset="0"/>
                  <a:cs typeface="Arial" panose="020B0604020202020204" pitchFamily="34" charset="0"/>
                </a:endParaRPr>
              </a:p>
            </p:txBody>
          </p:sp>
        </mc:Choice>
        <mc:Fallback xmlns="">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1881749" y="5441631"/>
                <a:ext cx="7817055" cy="1200329"/>
              </a:xfrm>
              <a:prstGeom prst="rect">
                <a:avLst/>
              </a:prstGeom>
              <a:blipFill>
                <a:blip r:embed="rId2"/>
                <a:stretch>
                  <a:fillRect l="-1248" t="-3553" r="-1326"/>
                </a:stretch>
              </a:blipFill>
            </p:spPr>
            <p:txBody>
              <a:bodyPr/>
              <a:lstStyle/>
              <a:p>
                <a:r>
                  <a:rPr lang="en-US">
                    <a:noFill/>
                  </a:rPr>
                  <a:t> </a:t>
                </a:r>
              </a:p>
            </p:txBody>
          </p:sp>
        </mc:Fallback>
      </mc:AlternateContent>
      <p:pic>
        <p:nvPicPr>
          <p:cNvPr id="4" name="Picture 3" descr="A collage of a person&#10;&#10;Description automatically generated with medium confidence">
            <a:extLst>
              <a:ext uri="{FF2B5EF4-FFF2-40B4-BE49-F238E27FC236}">
                <a16:creationId xmlns:a16="http://schemas.microsoft.com/office/drawing/2014/main" id="{51EBD44E-DB4A-4261-B626-2B54E4F00A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967" y="1939332"/>
            <a:ext cx="11790066" cy="3265714"/>
          </a:xfrm>
          <a:prstGeom prst="rect">
            <a:avLst/>
          </a:prstGeom>
        </p:spPr>
      </p:pic>
      <p:sp>
        <p:nvSpPr>
          <p:cNvPr id="6" name="Τίτλος 1">
            <a:extLst>
              <a:ext uri="{FF2B5EF4-FFF2-40B4-BE49-F238E27FC236}">
                <a16:creationId xmlns:a16="http://schemas.microsoft.com/office/drawing/2014/main" id="{3A7C4F31-E5D7-4A33-959B-1D50CB53FA6D}"/>
              </a:ext>
            </a:extLst>
          </p:cNvPr>
          <p:cNvSpPr>
            <a:spLocks noGrp="1"/>
          </p:cNvSpPr>
          <p:nvPr>
            <p:ph type="title"/>
          </p:nvPr>
        </p:nvSpPr>
        <p:spPr bwMode="auto">
          <a:xfrm>
            <a:off x="266605" y="151599"/>
            <a:ext cx="9073008" cy="88425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3977078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864</TotalTime>
  <Words>316</Words>
  <Application>Microsoft Office PowerPoint</Application>
  <PresentationFormat>Widescreen</PresentationFormat>
  <Paragraphs>17</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102</cp:revision>
  <dcterms:created xsi:type="dcterms:W3CDTF">2021-03-31T17:41:09Z</dcterms:created>
  <dcterms:modified xsi:type="dcterms:W3CDTF">2021-08-12T23:51:31Z</dcterms:modified>
</cp:coreProperties>
</file>

<file path=docProps/thumbnail.jpeg>
</file>